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57" r:id="rId4"/>
    <p:sldId id="258" r:id="rId5"/>
    <p:sldId id="265" r:id="rId6"/>
    <p:sldId id="266" r:id="rId7"/>
    <p:sldId id="267" r:id="rId8"/>
    <p:sldId id="268" r:id="rId9"/>
    <p:sldId id="269" r:id="rId10"/>
    <p:sldId id="259" r:id="rId11"/>
    <p:sldId id="260" r:id="rId12"/>
    <p:sldId id="264" r:id="rId13"/>
    <p:sldId id="261" r:id="rId14"/>
    <p:sldId id="262" r:id="rId15"/>
    <p:sldId id="271"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0740CE9-6DA0-453B-856B-07A5F3F24618}" type="datetimeFigureOut">
              <a:rPr lang="vi-VN" smtClean="0"/>
              <a:t>27/07/2022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231158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0740CE9-6DA0-453B-856B-07A5F3F24618}" type="datetimeFigureOut">
              <a:rPr lang="vi-VN" smtClean="0"/>
              <a:t>27/07/2022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350961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0740CE9-6DA0-453B-856B-07A5F3F24618}" type="datetimeFigureOut">
              <a:rPr lang="vi-VN" smtClean="0"/>
              <a:t>27/07/2022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2205751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0740CE9-6DA0-453B-856B-07A5F3F24618}" type="datetimeFigureOut">
              <a:rPr lang="vi-VN" smtClean="0"/>
              <a:t>27/07/2022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104030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740CE9-6DA0-453B-856B-07A5F3F24618}" type="datetimeFigureOut">
              <a:rPr lang="vi-VN" smtClean="0"/>
              <a:t>27/07/2022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88552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0740CE9-6DA0-453B-856B-07A5F3F24618}" type="datetimeFigureOut">
              <a:rPr lang="vi-VN" smtClean="0"/>
              <a:t>27/07/2022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2375138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0740CE9-6DA0-453B-856B-07A5F3F24618}" type="datetimeFigureOut">
              <a:rPr lang="vi-VN" smtClean="0"/>
              <a:t>27/07/2022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89435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0740CE9-6DA0-453B-856B-07A5F3F24618}" type="datetimeFigureOut">
              <a:rPr lang="vi-VN" smtClean="0"/>
              <a:t>27/07/2022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61062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40CE9-6DA0-453B-856B-07A5F3F24618}" type="datetimeFigureOut">
              <a:rPr lang="vi-VN" smtClean="0"/>
              <a:t>27/07/2022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2457426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740CE9-6DA0-453B-856B-07A5F3F24618}" type="datetimeFigureOut">
              <a:rPr lang="vi-VN" smtClean="0"/>
              <a:t>27/07/2022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160581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740CE9-6DA0-453B-856B-07A5F3F24618}" type="datetimeFigureOut">
              <a:rPr lang="vi-VN" smtClean="0"/>
              <a:t>27/07/2022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615A8CB-ADBC-40DA-B670-EE4DD8778959}" type="slidenum">
              <a:rPr lang="vi-VN" smtClean="0"/>
              <a:t>‹#›</a:t>
            </a:fld>
            <a:endParaRPr lang="vi-VN"/>
          </a:p>
        </p:txBody>
      </p:sp>
    </p:spTree>
    <p:extLst>
      <p:ext uri="{BB962C8B-B14F-4D97-AF65-F5344CB8AC3E}">
        <p14:creationId xmlns:p14="http://schemas.microsoft.com/office/powerpoint/2010/main" val="355290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0CE9-6DA0-453B-856B-07A5F3F24618}" type="datetimeFigureOut">
              <a:rPr lang="vi-VN" smtClean="0"/>
              <a:t>27/07/2022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5A8CB-ADBC-40DA-B670-EE4DD8778959}" type="slidenum">
              <a:rPr lang="vi-VN" smtClean="0"/>
              <a:t>‹#›</a:t>
            </a:fld>
            <a:endParaRPr lang="vi-VN"/>
          </a:p>
        </p:txBody>
      </p:sp>
    </p:spTree>
    <p:extLst>
      <p:ext uri="{BB962C8B-B14F-4D97-AF65-F5344CB8AC3E}">
        <p14:creationId xmlns:p14="http://schemas.microsoft.com/office/powerpoint/2010/main" val="1522220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09800" y="2130428"/>
            <a:ext cx="7772400" cy="1470025"/>
          </a:xfrm>
        </p:spPr>
        <p:txBody>
          <a:bodyPr/>
          <a:lstStyle/>
          <a:p>
            <a:endParaRPr lang="en-US" altLang="en-US" smtClean="0"/>
          </a:p>
        </p:txBody>
      </p:sp>
      <p:sp>
        <p:nvSpPr>
          <p:cNvPr id="3075" name="Subtitle 2"/>
          <p:cNvSpPr>
            <a:spLocks noGrp="1"/>
          </p:cNvSpPr>
          <p:nvPr>
            <p:ph type="subTitle" idx="1"/>
          </p:nvPr>
        </p:nvSpPr>
        <p:spPr bwMode="auto">
          <a:xfrm>
            <a:off x="2819400" y="5200650"/>
            <a:ext cx="6400800" cy="8191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dirty="0" smtClean="0">
                <a:solidFill>
                  <a:schemeClr val="tx1"/>
                </a:solidFill>
                <a:latin typeface="Times New Roman" panose="02020603050405020304" pitchFamily="18" charset="0"/>
                <a:cs typeface="Times New Roman" panose="02020603050405020304" pitchFamily="18" charset="0"/>
              </a:rPr>
              <a:t>NHÓM HĐTNHN </a:t>
            </a:r>
            <a:endParaRPr lang="en-US" altLang="en-US" dirty="0">
              <a:solidFill>
                <a:schemeClr val="tx1"/>
              </a:solidFill>
              <a:latin typeface="Times New Roman" panose="02020603050405020304" pitchFamily="18" charset="0"/>
              <a:cs typeface="Times New Roman" panose="02020603050405020304" pitchFamily="18" charset="0"/>
            </a:endParaRPr>
          </a:p>
        </p:txBody>
      </p:sp>
      <p:pic>
        <p:nvPicPr>
          <p:cNvPr id="3076"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4639" y="606427"/>
            <a:ext cx="914400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86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vi-VN" dirty="0" smtClean="0"/>
              <a:t>Tìm thêm những yếu tố khác làm nên giá trị của nghề?</a:t>
            </a:r>
            <a:endParaRPr lang="vi-VN" dirty="0"/>
          </a:p>
        </p:txBody>
      </p:sp>
      <p:sp>
        <p:nvSpPr>
          <p:cNvPr id="4" name="Content Placeholder 3"/>
          <p:cNvSpPr>
            <a:spLocks noGrp="1"/>
          </p:cNvSpPr>
          <p:nvPr>
            <p:ph idx="1"/>
          </p:nvPr>
        </p:nvSpPr>
        <p:spPr/>
        <p:txBody>
          <a:bodyPr/>
          <a:lstStyle/>
          <a:p>
            <a:r>
              <a:rPr lang="vi-VN" dirty="0" smtClean="0"/>
              <a:t>Làm hết khả năng của bản thân để đạt được kết quả tốt đẹp</a:t>
            </a:r>
          </a:p>
          <a:p>
            <a:r>
              <a:rPr lang="vi-VN" dirty="0" smtClean="0"/>
              <a:t>Cam kết đạt được mục tiêu đến cùng bất chấp mọi khó khăn gian khổ</a:t>
            </a:r>
          </a:p>
          <a:p>
            <a:r>
              <a:rPr lang="vi-VN" dirty="0" smtClean="0"/>
              <a:t>Luôn tôn trọng sự thật, tôn trọng lẽ phải, sống ngay thẳng, thật thà và dũng cảm</a:t>
            </a:r>
          </a:p>
          <a:p>
            <a:r>
              <a:rPr lang="vi-VN" dirty="0" smtClean="0"/>
              <a:t>Nhận lỗi khi mắc khuyết điểm </a:t>
            </a:r>
          </a:p>
          <a:p>
            <a:r>
              <a:rPr lang="vi-VN" dirty="0" smtClean="0"/>
              <a:t>Luôn tuân thủ chuẩn mực đạo đức, chân thật trong từng lời nói và hành động</a:t>
            </a:r>
            <a:endParaRPr lang="vi-VN" dirty="0"/>
          </a:p>
        </p:txBody>
      </p:sp>
    </p:spTree>
    <p:extLst>
      <p:ext uri="{BB962C8B-B14F-4D97-AF65-F5344CB8AC3E}">
        <p14:creationId xmlns:p14="http://schemas.microsoft.com/office/powerpoint/2010/main" val="350073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9487"/>
          </a:xfrm>
        </p:spPr>
        <p:txBody>
          <a:bodyPr>
            <a:normAutofit/>
          </a:bodyPr>
          <a:lstStyle/>
          <a:p>
            <a:r>
              <a:rPr lang="vi-VN" dirty="0" smtClean="0"/>
              <a:t>Chia sẻ những việc làm cụ thể trong học tập và lao động để rèn luyện yếu tố tạo nên giá trị nghề nghiệp</a:t>
            </a:r>
            <a:endParaRPr lang="vi-VN" dirty="0"/>
          </a:p>
        </p:txBody>
      </p:sp>
      <p:sp>
        <p:nvSpPr>
          <p:cNvPr id="3" name="Rounded Rectangle 2"/>
          <p:cNvSpPr/>
          <p:nvPr/>
        </p:nvSpPr>
        <p:spPr>
          <a:xfrm>
            <a:off x="952901" y="2743200"/>
            <a:ext cx="10400899" cy="2474259"/>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Các thành viên trong nhóm thảo luận và liệt kê 6 TỪ KHÓA lên bảng trong 3 phút</a:t>
            </a:r>
            <a:endParaRPr lang="vi-VN" sz="3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6244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smtClean="0"/>
              <a:t>CÁC NHÓM TRÌNH BÀY QUAN ĐIỂM VÀ NHẬN XÉT</a:t>
            </a:r>
            <a:endParaRPr lang="vi-V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 y="1690688"/>
            <a:ext cx="10058400" cy="5029200"/>
          </a:xfrm>
          <a:prstGeom prst="rect">
            <a:avLst/>
          </a:prstGeom>
        </p:spPr>
      </p:pic>
    </p:spTree>
    <p:extLst>
      <p:ext uri="{BB962C8B-B14F-4D97-AF65-F5344CB8AC3E}">
        <p14:creationId xmlns:p14="http://schemas.microsoft.com/office/powerpoint/2010/main" val="17091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10515600" cy="1887187"/>
          </a:xfrm>
        </p:spPr>
        <p:txBody>
          <a:bodyPr>
            <a:normAutofit fontScale="90000"/>
          </a:bodyPr>
          <a:lstStyle/>
          <a:p>
            <a:r>
              <a:rPr lang="vi-VN" dirty="0"/>
              <a:t>N</a:t>
            </a:r>
            <a:r>
              <a:rPr lang="vi-VN" dirty="0" smtClean="0"/>
              <a:t>hững việc làm cụ thể trong học tập và lao động để rèn luyện yếu tố tạo nên giá trị nghề nghiệp</a:t>
            </a:r>
            <a:endParaRPr lang="vi-VN" dirty="0"/>
          </a:p>
        </p:txBody>
      </p:sp>
      <p:sp>
        <p:nvSpPr>
          <p:cNvPr id="4" name="Content Placeholder 3"/>
          <p:cNvSpPr>
            <a:spLocks noGrp="1"/>
          </p:cNvSpPr>
          <p:nvPr>
            <p:ph idx="1"/>
          </p:nvPr>
        </p:nvSpPr>
        <p:spPr>
          <a:xfrm>
            <a:off x="838200" y="2550695"/>
            <a:ext cx="10515600" cy="3626268"/>
          </a:xfrm>
        </p:spPr>
        <p:txBody>
          <a:bodyPr/>
          <a:lstStyle/>
          <a:p>
            <a:r>
              <a:rPr lang="vi-VN" dirty="0" smtClean="0"/>
              <a:t>Đi học đúng giờ, hoàn thành bài tập đúng thời gian.</a:t>
            </a:r>
          </a:p>
          <a:p>
            <a:r>
              <a:rPr lang="vi-VN" dirty="0" smtClean="0"/>
              <a:t>Kiên trì giải các bài tập khó</a:t>
            </a:r>
          </a:p>
          <a:p>
            <a:r>
              <a:rPr lang="vi-VN" dirty="0" smtClean="0"/>
              <a:t>Đồ dùng để gọn gàng, ngăn nắp</a:t>
            </a:r>
          </a:p>
          <a:p>
            <a:r>
              <a:rPr lang="vi-VN" dirty="0" smtClean="0"/>
              <a:t>Trung thực, cẩn thận</a:t>
            </a:r>
            <a:endParaRPr lang="vi-VN" dirty="0"/>
          </a:p>
        </p:txBody>
      </p:sp>
    </p:spTree>
    <p:extLst>
      <p:ext uri="{BB962C8B-B14F-4D97-AF65-F5344CB8AC3E}">
        <p14:creationId xmlns:p14="http://schemas.microsoft.com/office/powerpoint/2010/main" val="2984269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Đóng vai thực hành chia sẻ yếu tố tạo nên giá trị của nghề</a:t>
            </a:r>
            <a:endParaRPr lang="vi-VN" dirty="0"/>
          </a:p>
        </p:txBody>
      </p:sp>
      <p:sp>
        <p:nvSpPr>
          <p:cNvPr id="3" name="Horizontal Scroll 2"/>
          <p:cNvSpPr/>
          <p:nvPr/>
        </p:nvSpPr>
        <p:spPr>
          <a:xfrm>
            <a:off x="385011" y="1363578"/>
            <a:ext cx="11271183" cy="5143099"/>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800" dirty="0" smtClean="0"/>
              <a:t>Kì nghỉ hè vừa rồi, đội xây dựng của công ty A đã tham gia xây dựng một số hạng mục của nhà trường, ngôi trường trông khang trang và đẹp hơn. Do thời gian gấp rút nên các cô chú công nhân đã phải làm việc ngày </a:t>
            </a:r>
            <a:r>
              <a:rPr lang="vi-VN" sz="2800" dirty="0"/>
              <a:t>đ</a:t>
            </a:r>
            <a:r>
              <a:rPr lang="vi-VN" sz="2800" dirty="0" smtClean="0"/>
              <a:t>êm để đảm bảo tiến độ thi công. Sân trường đã được láng xi măng rất phẳng và đẹp, hai bên trồng thêm nhiều cây xanh. Em hãy chia sẻ về trách nhiệm nghề nghiệp mà các cô chú công nhân đã thể hiện trong việc xây dựng trường?</a:t>
            </a:r>
            <a:endParaRPr lang="vi-VN" sz="2800" dirty="0"/>
          </a:p>
        </p:txBody>
      </p:sp>
    </p:spTree>
    <p:extLst>
      <p:ext uri="{BB962C8B-B14F-4D97-AF65-F5344CB8AC3E}">
        <p14:creationId xmlns:p14="http://schemas.microsoft.com/office/powerpoint/2010/main" val="1274537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smtClean="0"/>
              <a:t>CÁC NHÓM TRÌNH BÀY QUAN ĐIỂM VÀ NHẬN XÉT</a:t>
            </a:r>
            <a:endParaRPr lang="vi-V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 y="1690688"/>
            <a:ext cx="10058400" cy="5029200"/>
          </a:xfrm>
          <a:prstGeom prst="rect">
            <a:avLst/>
          </a:prstGeom>
        </p:spPr>
      </p:pic>
    </p:spTree>
    <p:extLst>
      <p:ext uri="{BB962C8B-B14F-4D97-AF65-F5344CB8AC3E}">
        <p14:creationId xmlns:p14="http://schemas.microsoft.com/office/powerpoint/2010/main" val="924074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221" y="1311609"/>
            <a:ext cx="11405936" cy="4142707"/>
          </a:xfrm>
        </p:spPr>
        <p:txBody>
          <a:bodyPr>
            <a:normAutofit/>
          </a:bodyPr>
          <a:lstStyle/>
          <a:p>
            <a:pPr algn="ctr"/>
            <a:r>
              <a:rPr lang="vi-VN" dirty="0" smtClean="0"/>
              <a:t>CHỦ ĐỀ 9: TÔN TRỌNG NGƯỜI LAO ĐỘNG</a:t>
            </a:r>
            <a:br>
              <a:rPr lang="vi-VN" dirty="0" smtClean="0"/>
            </a:br>
            <a:r>
              <a:rPr lang="vi-VN" dirty="0" smtClean="0"/>
              <a:t>TIẾT </a:t>
            </a:r>
            <a:r>
              <a:rPr lang="en-US" dirty="0" smtClean="0"/>
              <a:t>2</a:t>
            </a:r>
            <a:r>
              <a:rPr lang="vi-VN" dirty="0" smtClean="0"/>
              <a:t> </a:t>
            </a:r>
            <a:br>
              <a:rPr lang="vi-VN" dirty="0" smtClean="0"/>
            </a:br>
            <a:r>
              <a:rPr lang="vi-VN" u="sng" dirty="0" smtClean="0"/>
              <a:t>Nhiệm vụ 3: </a:t>
            </a:r>
            <a:r>
              <a:rPr lang="vi-VN" dirty="0" smtClean="0"/>
              <a:t>Khám phá một số yếu tố ở người lao động tạo nên giá trị của nghề</a:t>
            </a:r>
            <a:br>
              <a:rPr lang="vi-VN" dirty="0" smtClean="0"/>
            </a:br>
            <a:endParaRPr lang="vi-VN" dirty="0"/>
          </a:p>
        </p:txBody>
      </p:sp>
    </p:spTree>
    <p:extLst>
      <p:ext uri="{BB962C8B-B14F-4D97-AF65-F5344CB8AC3E}">
        <p14:creationId xmlns:p14="http://schemas.microsoft.com/office/powerpoint/2010/main" val="2060762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2056" t="15580" r="31444" b="8075"/>
          <a:stretch/>
        </p:blipFill>
        <p:spPr>
          <a:xfrm>
            <a:off x="103188" y="0"/>
            <a:ext cx="6866572" cy="6644640"/>
          </a:xfrm>
          <a:prstGeom prst="rect">
            <a:avLst/>
          </a:prstGeom>
        </p:spPr>
      </p:pic>
      <p:sp>
        <p:nvSpPr>
          <p:cNvPr id="8" name="Rounded Rectangle 7"/>
          <p:cNvSpPr/>
          <p:nvPr/>
        </p:nvSpPr>
        <p:spPr>
          <a:xfrm>
            <a:off x="7183120" y="441960"/>
            <a:ext cx="4795520" cy="57607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smtClean="0"/>
              <a:t>Các nhóm HS thảo luận trong 5 phút:</a:t>
            </a:r>
          </a:p>
          <a:p>
            <a:pPr algn="ctr"/>
            <a:r>
              <a:rPr lang="vi-VN" sz="3200" dirty="0" smtClean="0"/>
              <a:t>Nêu các biểu hiện của người lao động tạo nên giá trị nghề nghiệp? Cho ví dụ minh họa.</a:t>
            </a:r>
          </a:p>
          <a:p>
            <a:pPr algn="ctr"/>
            <a:endParaRPr lang="vi-VN" dirty="0"/>
          </a:p>
        </p:txBody>
      </p:sp>
    </p:spTree>
    <p:extLst>
      <p:ext uri="{BB962C8B-B14F-4D97-AF65-F5344CB8AC3E}">
        <p14:creationId xmlns:p14="http://schemas.microsoft.com/office/powerpoint/2010/main" val="250781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vi-VN" dirty="0" smtClean="0"/>
              <a:t>CÁC NHÓM TRÌNH BÀY QUAN ĐIỂM VÀ NHẬN XÉT</a:t>
            </a:r>
            <a:endParaRPr lang="vi-VN"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680" y="1690688"/>
            <a:ext cx="10058400" cy="5029200"/>
          </a:xfrm>
          <a:prstGeom prst="rect">
            <a:avLst/>
          </a:prstGeom>
        </p:spPr>
      </p:pic>
    </p:spTree>
    <p:extLst>
      <p:ext uri="{BB962C8B-B14F-4D97-AF65-F5344CB8AC3E}">
        <p14:creationId xmlns:p14="http://schemas.microsoft.com/office/powerpoint/2010/main" val="3130535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dirty="0" smtClean="0"/>
              <a:t>Các biểu hiện của người lao động tạo nên giá trị nghề nghiệp:</a:t>
            </a:r>
            <a:endParaRPr lang="vi-VN" dirty="0"/>
          </a:p>
        </p:txBody>
      </p:sp>
      <p:sp>
        <p:nvSpPr>
          <p:cNvPr id="3" name="Content Placeholder 2"/>
          <p:cNvSpPr>
            <a:spLocks noGrp="1"/>
          </p:cNvSpPr>
          <p:nvPr>
            <p:ph idx="1"/>
          </p:nvPr>
        </p:nvSpPr>
        <p:spPr/>
        <p:txBody>
          <a:bodyPr>
            <a:normAutofit/>
          </a:bodyPr>
          <a:lstStyle/>
          <a:p>
            <a:r>
              <a:rPr lang="vi-VN" sz="3600" dirty="0" smtClean="0"/>
              <a:t>Đúng thời gian</a:t>
            </a:r>
          </a:p>
          <a:p>
            <a:r>
              <a:rPr lang="vi-VN" sz="3600" dirty="0" smtClean="0"/>
              <a:t>Kiên trì</a:t>
            </a:r>
          </a:p>
          <a:p>
            <a:r>
              <a:rPr lang="vi-VN" sz="3600" dirty="0" smtClean="0"/>
              <a:t>Gọn gàng</a:t>
            </a:r>
          </a:p>
          <a:p>
            <a:r>
              <a:rPr lang="vi-VN" sz="3600" dirty="0" smtClean="0"/>
              <a:t>Cẩn thận</a:t>
            </a:r>
          </a:p>
          <a:p>
            <a:r>
              <a:rPr lang="vi-VN" sz="3600" dirty="0" smtClean="0"/>
              <a:t>Tận tâm </a:t>
            </a:r>
          </a:p>
          <a:p>
            <a:r>
              <a:rPr lang="vi-VN" sz="3600" dirty="0" smtClean="0"/>
              <a:t>Trung thực</a:t>
            </a:r>
            <a:endParaRPr lang="vi-VN" sz="3600" dirty="0"/>
          </a:p>
        </p:txBody>
      </p:sp>
    </p:spTree>
    <p:extLst>
      <p:ext uri="{BB962C8B-B14F-4D97-AF65-F5344CB8AC3E}">
        <p14:creationId xmlns:p14="http://schemas.microsoft.com/office/powerpoint/2010/main" val="238918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idx="1"/>
          </p:nvPr>
        </p:nvSpPr>
        <p:spPr>
          <a:xfrm>
            <a:off x="839788" y="246996"/>
            <a:ext cx="5157787" cy="823912"/>
          </a:xfrm>
        </p:spPr>
        <p:txBody>
          <a:bodyPr/>
          <a:lstStyle/>
          <a:p>
            <a:r>
              <a:rPr lang="vi-VN" dirty="0" smtClean="0"/>
              <a:t>Đúng thời gian</a:t>
            </a:r>
            <a:endParaRPr lang="vi-VN" dirty="0"/>
          </a:p>
        </p:txBody>
      </p:sp>
      <p:pic>
        <p:nvPicPr>
          <p:cNvPr id="14" name="Content Placeholder 1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8" y="1722922"/>
            <a:ext cx="5157787" cy="3896296"/>
          </a:xfrm>
        </p:spPr>
      </p:pic>
      <p:sp>
        <p:nvSpPr>
          <p:cNvPr id="12" name="Text Placeholder 11"/>
          <p:cNvSpPr>
            <a:spLocks noGrp="1"/>
          </p:cNvSpPr>
          <p:nvPr>
            <p:ph type="body" sz="quarter" idx="3"/>
          </p:nvPr>
        </p:nvSpPr>
        <p:spPr>
          <a:xfrm>
            <a:off x="6172200" y="246996"/>
            <a:ext cx="5183188" cy="823912"/>
          </a:xfrm>
        </p:spPr>
        <p:txBody>
          <a:bodyPr/>
          <a:lstStyle/>
          <a:p>
            <a:r>
              <a:rPr lang="vi-VN" dirty="0" smtClean="0"/>
              <a:t>Kiên trì</a:t>
            </a:r>
            <a:endParaRPr lang="vi-VN" dirty="0"/>
          </a:p>
        </p:txBody>
      </p:sp>
      <p:pic>
        <p:nvPicPr>
          <p:cNvPr id="15" name="Content Placeholder 14"/>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1722921"/>
            <a:ext cx="5183188" cy="4013735"/>
          </a:xfrm>
        </p:spPr>
      </p:pic>
    </p:spTree>
    <p:extLst>
      <p:ext uri="{BB962C8B-B14F-4D97-AF65-F5344CB8AC3E}">
        <p14:creationId xmlns:p14="http://schemas.microsoft.com/office/powerpoint/2010/main" val="3933486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372127"/>
            <a:ext cx="5157787" cy="823912"/>
          </a:xfrm>
        </p:spPr>
        <p:txBody>
          <a:bodyPr/>
          <a:lstStyle/>
          <a:p>
            <a:r>
              <a:rPr lang="vi-VN" dirty="0" smtClean="0"/>
              <a:t>Gọn gàng</a:t>
            </a:r>
            <a:endParaRPr lang="vi-VN"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39787" y="1482291"/>
            <a:ext cx="5157787" cy="4148488"/>
          </a:xfrm>
        </p:spPr>
      </p:pic>
      <p:sp>
        <p:nvSpPr>
          <p:cNvPr id="5" name="Text Placeholder 4"/>
          <p:cNvSpPr>
            <a:spLocks noGrp="1"/>
          </p:cNvSpPr>
          <p:nvPr>
            <p:ph type="body" sz="quarter" idx="3"/>
          </p:nvPr>
        </p:nvSpPr>
        <p:spPr>
          <a:xfrm>
            <a:off x="6172200" y="372127"/>
            <a:ext cx="5183188" cy="823912"/>
          </a:xfrm>
        </p:spPr>
        <p:txBody>
          <a:bodyPr/>
          <a:lstStyle/>
          <a:p>
            <a:r>
              <a:rPr lang="vi-VN" dirty="0" smtClean="0"/>
              <a:t>Cẩn thận</a:t>
            </a:r>
            <a:endParaRPr lang="vi-VN" dirty="0"/>
          </a:p>
        </p:txBody>
      </p:sp>
      <p:pic>
        <p:nvPicPr>
          <p:cNvPr id="8" name="Content Placeholder 7"/>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9404"/>
          <a:stretch/>
        </p:blipFill>
        <p:spPr>
          <a:xfrm>
            <a:off x="6431909" y="1482291"/>
            <a:ext cx="4663770" cy="4081111"/>
          </a:xfrm>
        </p:spPr>
      </p:pic>
    </p:spTree>
    <p:extLst>
      <p:ext uri="{BB962C8B-B14F-4D97-AF65-F5344CB8AC3E}">
        <p14:creationId xmlns:p14="http://schemas.microsoft.com/office/powerpoint/2010/main" val="2836299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0191" y="134119"/>
            <a:ext cx="10515600" cy="626277"/>
          </a:xfrm>
        </p:spPr>
        <p:txBody>
          <a:bodyPr>
            <a:normAutofit fontScale="90000"/>
          </a:bodyPr>
          <a:lstStyle/>
          <a:p>
            <a:r>
              <a:rPr lang="vi-VN" dirty="0" smtClean="0"/>
              <a:t>Sự tận tâm</a:t>
            </a:r>
            <a:endParaRPr lang="vi-VN" dirty="0"/>
          </a:p>
        </p:txBody>
      </p:sp>
      <p:sp>
        <p:nvSpPr>
          <p:cNvPr id="8" name="Content Placeholder 7"/>
          <p:cNvSpPr>
            <a:spLocks noGrp="1"/>
          </p:cNvSpPr>
          <p:nvPr>
            <p:ph idx="1"/>
          </p:nvPr>
        </p:nvSpPr>
        <p:spPr>
          <a:xfrm>
            <a:off x="413887" y="683394"/>
            <a:ext cx="11463689" cy="5678905"/>
          </a:xfrm>
        </p:spPr>
        <p:txBody>
          <a:bodyPr>
            <a:noAutofit/>
          </a:bodyPr>
          <a:lstStyle/>
          <a:p>
            <a:pPr marL="0" indent="0">
              <a:buNone/>
            </a:pPr>
            <a:r>
              <a:rPr lang="vi-VN" sz="1800" dirty="0"/>
              <a:t>Một cậu bé tiến đến gần tiệm thuốc tây và dùng một thùng các tông cứng (loại để đựng các lon soda) đặt ngay bên dưới chân máy điện thoại công cộng. Rồi cậu ta leo lên đứng trên thùng các  tông để có thể bấm những nút trên điện thoại. Cậu nhấn vào bảy con số.</a:t>
            </a:r>
          </a:p>
          <a:p>
            <a:pPr marL="0" indent="0">
              <a:buNone/>
            </a:pPr>
            <a:r>
              <a:rPr lang="vi-VN" sz="1800" dirty="0"/>
              <a:t>Người chủ tiệm thuốc tây quan sát và lắng nghe cuộc đàm thoại.</a:t>
            </a:r>
          </a:p>
          <a:p>
            <a:pPr marL="0" indent="0">
              <a:buNone/>
            </a:pPr>
            <a:r>
              <a:rPr lang="vi-VN" sz="1800" dirty="0"/>
              <a:t>Cậu bé hỏi: "Thưa bà, bà có thể dành cho tôi công việc cắt cỏ cho thảm cỏ của bà không?".</a:t>
            </a:r>
          </a:p>
          <a:p>
            <a:pPr marL="0" indent="0">
              <a:buNone/>
            </a:pPr>
            <a:r>
              <a:rPr lang="vi-VN" sz="1800" dirty="0"/>
              <a:t>Người phụ nữ trả lời: "Tôi đã có người cắt cỏ cho thảm cỏ của mình rồi."</a:t>
            </a:r>
          </a:p>
          <a:p>
            <a:pPr marL="0" indent="0">
              <a:buNone/>
            </a:pPr>
            <a:r>
              <a:rPr lang="vi-VN" sz="1800" dirty="0"/>
              <a:t>Cậu bé nói: "Thưa bà, tôi sẽ cắt thảm cỏ của bà với giá bằng phân nửa giá của người đang cắt cỏ cho bà bây giờ".</a:t>
            </a:r>
          </a:p>
          <a:p>
            <a:pPr marL="0" indent="0">
              <a:buNone/>
            </a:pPr>
            <a:r>
              <a:rPr lang="vi-VN" sz="1800" dirty="0"/>
              <a:t>Người phụ nữ đáp lại: "Tôi rất hài lòng với người đang cắt cỏ cho thảm cỏ của mình".</a:t>
            </a:r>
          </a:p>
          <a:p>
            <a:pPr marL="0" indent="0">
              <a:buNone/>
            </a:pPr>
            <a:r>
              <a:rPr lang="vi-VN" sz="1800" dirty="0"/>
              <a:t>Cậu bé tỏ ra kiên nhẫn hơn và nói: "Thưa bà, thậm chí tôi sẽ quét dọn lề đường và lối đi bộ cho bà và những việc khác nữa. Vào Chủ nhật bà sẽ có một thảm cỏ đẹp nhất trong tất cả các thảm cỏ của bãi biển North Palm ở Florida này".</a:t>
            </a:r>
          </a:p>
          <a:p>
            <a:pPr marL="0" indent="0">
              <a:buNone/>
            </a:pPr>
            <a:r>
              <a:rPr lang="vi-VN" sz="1800" dirty="0"/>
              <a:t>Và người phụ nữ vẫn từ chối.</a:t>
            </a:r>
          </a:p>
          <a:p>
            <a:pPr marL="0" indent="0">
              <a:buNone/>
            </a:pPr>
            <a:r>
              <a:rPr lang="vi-VN" sz="1800" dirty="0"/>
              <a:t>Cậu bé nở nụ cười rạng rỡ trên khuôn mặt và gác máy điện thoại.</a:t>
            </a:r>
          </a:p>
          <a:p>
            <a:pPr marL="0" indent="0">
              <a:buNone/>
            </a:pPr>
            <a:r>
              <a:rPr lang="vi-VN" sz="1800" dirty="0"/>
              <a:t>Người chủ tiệm thuốc nãy giờ lắng nghe tất cả nội dung cuộc đàm thoại, đi đến bên cậu bé và nói: "Này cháu, chú thích thái độ của cháu, chú thích tinh thần lạc quan đó và muốn dành cho cháu một công việc".</a:t>
            </a:r>
          </a:p>
          <a:p>
            <a:pPr marL="0" indent="0">
              <a:buNone/>
            </a:pPr>
            <a:r>
              <a:rPr lang="vi-VN" sz="1800" dirty="0"/>
              <a:t>Cậu bé đáp lại: "Cảm ơn chú, nhưng cháu chỉ là đang kiểm tra lại khả năng làm việc của mình và chất lượng công việc mà cháu đang làm mà thôi. Cháu chính là người đang làm việc cho người phụ nữ mà cháu đã nói chuyện lúc nãy</a:t>
            </a:r>
            <a:r>
              <a:rPr lang="vi-VN" sz="1800" i="1" dirty="0"/>
              <a:t>".</a:t>
            </a:r>
            <a:endParaRPr lang="vi-VN" sz="1800" dirty="0"/>
          </a:p>
          <a:p>
            <a:endParaRPr lang="vi-VN" sz="1800" dirty="0"/>
          </a:p>
        </p:txBody>
      </p:sp>
    </p:spTree>
    <p:extLst>
      <p:ext uri="{BB962C8B-B14F-4D97-AF65-F5344CB8AC3E}">
        <p14:creationId xmlns:p14="http://schemas.microsoft.com/office/powerpoint/2010/main" val="1610276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326624"/>
            <a:ext cx="10515600" cy="616652"/>
          </a:xfrm>
        </p:spPr>
        <p:txBody>
          <a:bodyPr>
            <a:normAutofit fontScale="90000"/>
          </a:bodyPr>
          <a:lstStyle/>
          <a:p>
            <a:r>
              <a:rPr lang="vi-VN" dirty="0" smtClean="0"/>
              <a:t>Sự trung thực</a:t>
            </a:r>
            <a:endParaRPr lang="vi-VN" dirty="0"/>
          </a:p>
        </p:txBody>
      </p:sp>
      <p:sp>
        <p:nvSpPr>
          <p:cNvPr id="8" name="Content Placeholder 7"/>
          <p:cNvSpPr>
            <a:spLocks noGrp="1"/>
          </p:cNvSpPr>
          <p:nvPr>
            <p:ph idx="1"/>
          </p:nvPr>
        </p:nvSpPr>
        <p:spPr>
          <a:xfrm>
            <a:off x="838200" y="1257734"/>
            <a:ext cx="10515600" cy="4825432"/>
          </a:xfrm>
        </p:spPr>
        <p:txBody>
          <a:bodyPr>
            <a:normAutofit fontScale="92500" lnSpcReduction="10000"/>
          </a:bodyPr>
          <a:lstStyle/>
          <a:p>
            <a:pPr marL="0" indent="0">
              <a:buNone/>
            </a:pPr>
            <a:r>
              <a:rPr lang="vi-VN" dirty="0" smtClean="0"/>
              <a:t>Một </a:t>
            </a:r>
            <a:r>
              <a:rPr lang="vi-VN" dirty="0"/>
              <a:t>ông vua nọ, đã cao tuổi nhưng lại không có con để nhường ngôi, vua muốn tìm một người đủ tài đức để trao lại ngôi vua. Vua quyết định giao cho dân mỗi người một đấu thóc và ra lệnh: “Ai nộp được nhiều thóc nhất sẽ được truyền ngôi báu; ai không có thóc nộp sẽ bị trừng phạt!”.</a:t>
            </a:r>
          </a:p>
          <a:p>
            <a:pPr marL="0" indent="0">
              <a:buNone/>
            </a:pPr>
            <a:r>
              <a:rPr lang="vi-VN" dirty="0"/>
              <a:t>Đến vụ mùa, mọi người thi nhau chở thóc lúa về kinh thành, chỉ có một cậu bé đến tay không. Cậu bé kính cẩn quỳ xuống trước mặt vua và tâu xin nhận tội vì thóc mà vua ban cậu gieo không thành.</a:t>
            </a:r>
          </a:p>
          <a:p>
            <a:pPr marL="0" indent="0">
              <a:buNone/>
            </a:pPr>
            <a:r>
              <a:rPr lang="vi-VN" dirty="0"/>
              <a:t>Mọi người chỉ trỏ bàn tán, chỉ có vua là cười và nói: “Thóc phát ra đã bị luộc cả rồi, làm sao mà gieo thành mạ được. Những gánh thóc, xe thóc kia đâu phải thu được từ thóc giống của ta!…”.</a:t>
            </a:r>
          </a:p>
          <a:p>
            <a:pPr marL="0" indent="0">
              <a:buNone/>
            </a:pPr>
            <a:r>
              <a:rPr lang="vi-VN" dirty="0"/>
              <a:t>Cậu bé đã được nhường lại ngôi vua nhờ lòng trung thực và sự gan dạ của mình".</a:t>
            </a:r>
          </a:p>
        </p:txBody>
      </p:sp>
    </p:spTree>
    <p:extLst>
      <p:ext uri="{BB962C8B-B14F-4D97-AF65-F5344CB8AC3E}">
        <p14:creationId xmlns:p14="http://schemas.microsoft.com/office/powerpoint/2010/main" val="7747228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640</Words>
  <Application>Microsoft Office PowerPoint</Application>
  <PresentationFormat>Widescreen</PresentationFormat>
  <Paragraphs>50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CHỦ ĐỀ 9: TÔN TRỌNG NGƯỜI LAO ĐỘNG TIẾT 2  Nhiệm vụ 3: Khám phá một số yếu tố ở người lao động tạo nên giá trị của nghề </vt:lpstr>
      <vt:lpstr>PowerPoint Presentation</vt:lpstr>
      <vt:lpstr>CÁC NHÓM TRÌNH BÀY QUAN ĐIỂM VÀ NHẬN XÉT</vt:lpstr>
      <vt:lpstr>Các biểu hiện của người lao động tạo nên giá trị nghề nghiệp:</vt:lpstr>
      <vt:lpstr>PowerPoint Presentation</vt:lpstr>
      <vt:lpstr>PowerPoint Presentation</vt:lpstr>
      <vt:lpstr>Sự tận tâm</vt:lpstr>
      <vt:lpstr>Sự trung thực</vt:lpstr>
      <vt:lpstr>Tìm thêm những yếu tố khác làm nên giá trị của nghề?</vt:lpstr>
      <vt:lpstr>Chia sẻ những việc làm cụ thể trong học tập và lao động để rèn luyện yếu tố tạo nên giá trị nghề nghiệp</vt:lpstr>
      <vt:lpstr>CÁC NHÓM TRÌNH BÀY QUAN ĐIỂM VÀ NHẬN XÉT</vt:lpstr>
      <vt:lpstr>Những việc làm cụ thể trong học tập và lao động để rèn luyện yếu tố tạo nên giá trị nghề nghiệp</vt:lpstr>
      <vt:lpstr>Đóng vai thực hành chia sẻ yếu tố tạo nên giá trị của nghề</vt:lpstr>
      <vt:lpstr>CÁC NHÓM TRÌNH BÀY QUAN ĐIỂM VÀ NHẬN XÉT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9: TÔN TRỌNG NGƯỜI LAO ĐỘNG TIẾT 3  Nhiệm vụ 3: Khám phá một số yếu tố ở người lao động tạo nên giá trị của nghề</dc:title>
  <dc:creator>Nguyen Hong Linh</dc:creator>
  <cp:lastModifiedBy>Admin</cp:lastModifiedBy>
  <cp:revision>15</cp:revision>
  <dcterms:created xsi:type="dcterms:W3CDTF">2021-08-08T12:04:59Z</dcterms:created>
  <dcterms:modified xsi:type="dcterms:W3CDTF">2022-07-27T14:22:10Z</dcterms:modified>
</cp:coreProperties>
</file>